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66" r:id="rId5"/>
    <p:sldId id="258" r:id="rId6"/>
    <p:sldId id="259" r:id="rId7"/>
    <p:sldId id="269" r:id="rId8"/>
    <p:sldId id="261" r:id="rId9"/>
    <p:sldId id="260" r:id="rId10"/>
    <p:sldId id="262" r:id="rId11"/>
    <p:sldId id="271" r:id="rId12"/>
    <p:sldId id="272" r:id="rId13"/>
    <p:sldId id="267" r:id="rId14"/>
    <p:sldId id="263" r:id="rId15"/>
    <p:sldId id="264" r:id="rId16"/>
    <p:sldId id="26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376CF-58E2-4DE7-A486-5100740136C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AE48F8-1897-4E43-8918-DB92B1D13FF9}">
      <dgm:prSet phldrT="[Text]"/>
      <dgm:spPr/>
      <dgm:t>
        <a:bodyPr/>
        <a:lstStyle/>
        <a:p>
          <a:r>
            <a:rPr lang="en-US" dirty="0" smtClean="0"/>
            <a:t>PROMPTS USER TO TAKE PICTURES OF CHART ON DIFFERENT TIME FRAMES </a:t>
          </a:r>
          <a:endParaRPr lang="en-US" dirty="0"/>
        </a:p>
      </dgm:t>
    </dgm:pt>
    <dgm:pt modelId="{2F8119CA-BF8C-4829-82D2-F9D2C1AA2004}" type="parTrans" cxnId="{6217B652-3C54-48E2-A66B-4658E5218515}">
      <dgm:prSet/>
      <dgm:spPr/>
      <dgm:t>
        <a:bodyPr/>
        <a:lstStyle/>
        <a:p>
          <a:endParaRPr lang="en-US"/>
        </a:p>
      </dgm:t>
    </dgm:pt>
    <dgm:pt modelId="{15B7FB98-C301-44E2-9F79-049927509881}" type="sibTrans" cxnId="{6217B652-3C54-48E2-A66B-4658E5218515}">
      <dgm:prSet/>
      <dgm:spPr/>
      <dgm:t>
        <a:bodyPr/>
        <a:lstStyle/>
        <a:p>
          <a:endParaRPr lang="en-US"/>
        </a:p>
      </dgm:t>
    </dgm:pt>
    <dgm:pt modelId="{3A688B90-97C5-4047-BB64-6B438F8E939D}">
      <dgm:prSet phldrT="[Text]"/>
      <dgm:spPr/>
      <dgm:t>
        <a:bodyPr/>
        <a:lstStyle/>
        <a:p>
          <a:r>
            <a:rPr lang="en-US" dirty="0" smtClean="0"/>
            <a:t>DRAWS KEY SUPPORT, RESISTANCE &amp; TREND LINES</a:t>
          </a:r>
          <a:endParaRPr lang="en-US" dirty="0"/>
        </a:p>
      </dgm:t>
    </dgm:pt>
    <dgm:pt modelId="{42217392-5D15-44A3-B886-2A10A723F73F}" type="parTrans" cxnId="{4FDFED32-356F-4FED-8B14-E26C012DC37F}">
      <dgm:prSet/>
      <dgm:spPr/>
      <dgm:t>
        <a:bodyPr/>
        <a:lstStyle/>
        <a:p>
          <a:endParaRPr lang="en-US"/>
        </a:p>
      </dgm:t>
    </dgm:pt>
    <dgm:pt modelId="{2C3B05FF-CFCB-41B0-8206-7B6CBD89E6D6}" type="sibTrans" cxnId="{4FDFED32-356F-4FED-8B14-E26C012DC37F}">
      <dgm:prSet/>
      <dgm:spPr/>
      <dgm:t>
        <a:bodyPr/>
        <a:lstStyle/>
        <a:p>
          <a:endParaRPr lang="en-US"/>
        </a:p>
      </dgm:t>
    </dgm:pt>
    <dgm:pt modelId="{E27C4407-6BD4-44E4-9758-EC498EB1EE5A}">
      <dgm:prSet phldrT="[Text]"/>
      <dgm:spPr/>
      <dgm:t>
        <a:bodyPr/>
        <a:lstStyle/>
        <a:p>
          <a:r>
            <a:rPr lang="en-US" dirty="0" smtClean="0"/>
            <a:t>IDENTIFIES PREVAILING MARKET PSYCHOLOGY USING CANDLE STICK PATTERNS AND CONFLUENCE   </a:t>
          </a:r>
          <a:endParaRPr lang="en-US" dirty="0"/>
        </a:p>
      </dgm:t>
    </dgm:pt>
    <dgm:pt modelId="{4D268872-16D0-4F9D-8FDB-73581C330E2F}" type="parTrans" cxnId="{49512FF6-3758-4C9A-9F7F-52BF59202A5D}">
      <dgm:prSet/>
      <dgm:spPr/>
      <dgm:t>
        <a:bodyPr/>
        <a:lstStyle/>
        <a:p>
          <a:endParaRPr lang="en-US"/>
        </a:p>
      </dgm:t>
    </dgm:pt>
    <dgm:pt modelId="{0558E0D3-8C71-4723-90F1-FBDDEA06278B}" type="sibTrans" cxnId="{49512FF6-3758-4C9A-9F7F-52BF59202A5D}">
      <dgm:prSet/>
      <dgm:spPr/>
      <dgm:t>
        <a:bodyPr/>
        <a:lstStyle/>
        <a:p>
          <a:endParaRPr lang="en-US"/>
        </a:p>
      </dgm:t>
    </dgm:pt>
    <dgm:pt modelId="{3004133C-D3C8-42E2-8F93-1893155A82FE}">
      <dgm:prSet phldrT="[Text]"/>
      <dgm:spPr/>
      <dgm:t>
        <a:bodyPr/>
        <a:lstStyle/>
        <a:p>
          <a:r>
            <a:rPr lang="en-US" dirty="0" smtClean="0"/>
            <a:t>INSTRUCTS THE USER ON HIGH PROBABILITY SETUP FOR LONG OR SHORT TRADE</a:t>
          </a:r>
          <a:endParaRPr lang="en-US" dirty="0"/>
        </a:p>
      </dgm:t>
    </dgm:pt>
    <dgm:pt modelId="{B40C2033-43DF-460F-B523-89AD43165BC5}" type="parTrans" cxnId="{E07697D8-7B98-4479-A366-BC9C92D9DD4C}">
      <dgm:prSet/>
      <dgm:spPr/>
      <dgm:t>
        <a:bodyPr/>
        <a:lstStyle/>
        <a:p>
          <a:endParaRPr lang="en-US"/>
        </a:p>
      </dgm:t>
    </dgm:pt>
    <dgm:pt modelId="{34737150-59CE-4E7A-9015-B8469B8ED5C9}" type="sibTrans" cxnId="{E07697D8-7B98-4479-A366-BC9C92D9DD4C}">
      <dgm:prSet/>
      <dgm:spPr/>
      <dgm:t>
        <a:bodyPr/>
        <a:lstStyle/>
        <a:p>
          <a:endParaRPr lang="en-US"/>
        </a:p>
      </dgm:t>
    </dgm:pt>
    <dgm:pt modelId="{4DD82B23-B220-47E1-BDD1-29D8BBAEF0C5}">
      <dgm:prSet phldrT="[Text]"/>
      <dgm:spPr/>
      <dgm:t>
        <a:bodyPr/>
        <a:lstStyle/>
        <a:p>
          <a:r>
            <a:rPr lang="en-US" dirty="0" smtClean="0"/>
            <a:t>SETS STOP LOSS AND PROFIT TARGET FOR THE USER </a:t>
          </a:r>
          <a:endParaRPr lang="en-US" dirty="0"/>
        </a:p>
      </dgm:t>
    </dgm:pt>
    <dgm:pt modelId="{DECAA48C-3C42-4C78-8F24-EBDE3FFDD135}" type="parTrans" cxnId="{442B0DA0-402A-4BA8-8BA1-9F641C83E671}">
      <dgm:prSet/>
      <dgm:spPr/>
      <dgm:t>
        <a:bodyPr/>
        <a:lstStyle/>
        <a:p>
          <a:endParaRPr lang="en-US"/>
        </a:p>
      </dgm:t>
    </dgm:pt>
    <dgm:pt modelId="{F3D5D66B-353A-46B6-B203-39664E091E13}" type="sibTrans" cxnId="{442B0DA0-402A-4BA8-8BA1-9F641C83E671}">
      <dgm:prSet/>
      <dgm:spPr/>
      <dgm:t>
        <a:bodyPr/>
        <a:lstStyle/>
        <a:p>
          <a:endParaRPr lang="en-US"/>
        </a:p>
      </dgm:t>
    </dgm:pt>
    <dgm:pt modelId="{E10D50E3-2045-4C73-81CE-7C90948E3D31}" type="pres">
      <dgm:prSet presAssocID="{5F4376CF-58E2-4DE7-A486-5100740136C8}" presName="Name0" presStyleCnt="0">
        <dgm:presLayoutVars>
          <dgm:dir/>
          <dgm:resizeHandles val="exact"/>
        </dgm:presLayoutVars>
      </dgm:prSet>
      <dgm:spPr/>
    </dgm:pt>
    <dgm:pt modelId="{C7A808B7-0898-44D6-BCFD-B7509C563A8A}" type="pres">
      <dgm:prSet presAssocID="{5F4376CF-58E2-4DE7-A486-5100740136C8}" presName="cycle" presStyleCnt="0"/>
      <dgm:spPr/>
    </dgm:pt>
    <dgm:pt modelId="{60831364-1861-4D2B-BDFC-1B340D0CFAC0}" type="pres">
      <dgm:prSet presAssocID="{23AE48F8-1897-4E43-8918-DB92B1D13FF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9DCEEF-67E8-4157-9C56-FF013CC253E2}" type="pres">
      <dgm:prSet presAssocID="{15B7FB98-C301-44E2-9F79-049927509881}" presName="sibTransFirstNode" presStyleLbl="bgShp" presStyleIdx="0" presStyleCnt="1"/>
      <dgm:spPr/>
    </dgm:pt>
    <dgm:pt modelId="{444B6C09-76B8-4C27-86D0-2BFC79900E86}" type="pres">
      <dgm:prSet presAssocID="{3A688B90-97C5-4047-BB64-6B438F8E939D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4897-3089-47A5-955B-1CC042633912}" type="pres">
      <dgm:prSet presAssocID="{E27C4407-6BD4-44E4-9758-EC498EB1EE5A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7FCC6-CBF0-452D-8814-A2EE5972FE8C}" type="pres">
      <dgm:prSet presAssocID="{3004133C-D3C8-42E2-8F93-1893155A82FE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8AAD6-73FD-4FED-99D8-1EBD9145EF10}" type="pres">
      <dgm:prSet presAssocID="{4DD82B23-B220-47E1-BDD1-29D8BBAEF0C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663AEA95-C55A-4BF1-8A1C-71662D2CF6D0}" type="presOf" srcId="{5F4376CF-58E2-4DE7-A486-5100740136C8}" destId="{E10D50E3-2045-4C73-81CE-7C90948E3D31}" srcOrd="0" destOrd="0" presId="urn:microsoft.com/office/officeart/2005/8/layout/cycle3"/>
    <dgm:cxn modelId="{9D4F24C8-8AED-403C-8639-C13AFA51E3FF}" type="presOf" srcId="{23AE48F8-1897-4E43-8918-DB92B1D13FF9}" destId="{60831364-1861-4D2B-BDFC-1B340D0CFAC0}" srcOrd="0" destOrd="0" presId="urn:microsoft.com/office/officeart/2005/8/layout/cycle3"/>
    <dgm:cxn modelId="{4FDFED32-356F-4FED-8B14-E26C012DC37F}" srcId="{5F4376CF-58E2-4DE7-A486-5100740136C8}" destId="{3A688B90-97C5-4047-BB64-6B438F8E939D}" srcOrd="1" destOrd="0" parTransId="{42217392-5D15-44A3-B886-2A10A723F73F}" sibTransId="{2C3B05FF-CFCB-41B0-8206-7B6CBD89E6D6}"/>
    <dgm:cxn modelId="{E07697D8-7B98-4479-A366-BC9C92D9DD4C}" srcId="{5F4376CF-58E2-4DE7-A486-5100740136C8}" destId="{3004133C-D3C8-42E2-8F93-1893155A82FE}" srcOrd="3" destOrd="0" parTransId="{B40C2033-43DF-460F-B523-89AD43165BC5}" sibTransId="{34737150-59CE-4E7A-9015-B8469B8ED5C9}"/>
    <dgm:cxn modelId="{64489405-AC52-4A8F-A623-2C4F0DC443CD}" type="presOf" srcId="{3A688B90-97C5-4047-BB64-6B438F8E939D}" destId="{444B6C09-76B8-4C27-86D0-2BFC79900E86}" srcOrd="0" destOrd="0" presId="urn:microsoft.com/office/officeart/2005/8/layout/cycle3"/>
    <dgm:cxn modelId="{02A92040-0EBA-4F97-A2A7-2C42A3DF3C4A}" type="presOf" srcId="{4DD82B23-B220-47E1-BDD1-29D8BBAEF0C5}" destId="{CFD8AAD6-73FD-4FED-99D8-1EBD9145EF10}" srcOrd="0" destOrd="0" presId="urn:microsoft.com/office/officeart/2005/8/layout/cycle3"/>
    <dgm:cxn modelId="{6217B652-3C54-48E2-A66B-4658E5218515}" srcId="{5F4376CF-58E2-4DE7-A486-5100740136C8}" destId="{23AE48F8-1897-4E43-8918-DB92B1D13FF9}" srcOrd="0" destOrd="0" parTransId="{2F8119CA-BF8C-4829-82D2-F9D2C1AA2004}" sibTransId="{15B7FB98-C301-44E2-9F79-049927509881}"/>
    <dgm:cxn modelId="{14FB2949-768B-4ED9-84AE-E8128F3917A5}" type="presOf" srcId="{3004133C-D3C8-42E2-8F93-1893155A82FE}" destId="{9C47FCC6-CBF0-452D-8814-A2EE5972FE8C}" srcOrd="0" destOrd="0" presId="urn:microsoft.com/office/officeart/2005/8/layout/cycle3"/>
    <dgm:cxn modelId="{442B0DA0-402A-4BA8-8BA1-9F641C83E671}" srcId="{5F4376CF-58E2-4DE7-A486-5100740136C8}" destId="{4DD82B23-B220-47E1-BDD1-29D8BBAEF0C5}" srcOrd="4" destOrd="0" parTransId="{DECAA48C-3C42-4C78-8F24-EBDE3FFDD135}" sibTransId="{F3D5D66B-353A-46B6-B203-39664E091E13}"/>
    <dgm:cxn modelId="{49512FF6-3758-4C9A-9F7F-52BF59202A5D}" srcId="{5F4376CF-58E2-4DE7-A486-5100740136C8}" destId="{E27C4407-6BD4-44E4-9758-EC498EB1EE5A}" srcOrd="2" destOrd="0" parTransId="{4D268872-16D0-4F9D-8FDB-73581C330E2F}" sibTransId="{0558E0D3-8C71-4723-90F1-FBDDEA06278B}"/>
    <dgm:cxn modelId="{C997F058-8733-4E1B-8E54-8A833181B79B}" type="presOf" srcId="{E27C4407-6BD4-44E4-9758-EC498EB1EE5A}" destId="{E92A4897-3089-47A5-955B-1CC042633912}" srcOrd="0" destOrd="0" presId="urn:microsoft.com/office/officeart/2005/8/layout/cycle3"/>
    <dgm:cxn modelId="{E222BC5F-EC64-4D19-B2FA-04A3A5C5D37D}" type="presOf" srcId="{15B7FB98-C301-44E2-9F79-049927509881}" destId="{C09DCEEF-67E8-4157-9C56-FF013CC253E2}" srcOrd="0" destOrd="0" presId="urn:microsoft.com/office/officeart/2005/8/layout/cycle3"/>
    <dgm:cxn modelId="{621910B0-3537-4655-95C0-0473CA609771}" type="presParOf" srcId="{E10D50E3-2045-4C73-81CE-7C90948E3D31}" destId="{C7A808B7-0898-44D6-BCFD-B7509C563A8A}" srcOrd="0" destOrd="0" presId="urn:microsoft.com/office/officeart/2005/8/layout/cycle3"/>
    <dgm:cxn modelId="{797DE4B5-11BA-4EE1-BC8D-836D799AEEA4}" type="presParOf" srcId="{C7A808B7-0898-44D6-BCFD-B7509C563A8A}" destId="{60831364-1861-4D2B-BDFC-1B340D0CFAC0}" srcOrd="0" destOrd="0" presId="urn:microsoft.com/office/officeart/2005/8/layout/cycle3"/>
    <dgm:cxn modelId="{65C098E5-5A08-454E-ACD2-E072C13CFD3B}" type="presParOf" srcId="{C7A808B7-0898-44D6-BCFD-B7509C563A8A}" destId="{C09DCEEF-67E8-4157-9C56-FF013CC253E2}" srcOrd="1" destOrd="0" presId="urn:microsoft.com/office/officeart/2005/8/layout/cycle3"/>
    <dgm:cxn modelId="{426D3FA1-82C1-4ABA-8EDC-9CFE6DCE8235}" type="presParOf" srcId="{C7A808B7-0898-44D6-BCFD-B7509C563A8A}" destId="{444B6C09-76B8-4C27-86D0-2BFC79900E86}" srcOrd="2" destOrd="0" presId="urn:microsoft.com/office/officeart/2005/8/layout/cycle3"/>
    <dgm:cxn modelId="{EE8E0DA5-A9D9-4F77-B626-CD96C8ACEF0F}" type="presParOf" srcId="{C7A808B7-0898-44D6-BCFD-B7509C563A8A}" destId="{E92A4897-3089-47A5-955B-1CC042633912}" srcOrd="3" destOrd="0" presId="urn:microsoft.com/office/officeart/2005/8/layout/cycle3"/>
    <dgm:cxn modelId="{53A50797-5312-4A28-A1B9-E7E747614001}" type="presParOf" srcId="{C7A808B7-0898-44D6-BCFD-B7509C563A8A}" destId="{9C47FCC6-CBF0-452D-8814-A2EE5972FE8C}" srcOrd="4" destOrd="0" presId="urn:microsoft.com/office/officeart/2005/8/layout/cycle3"/>
    <dgm:cxn modelId="{7A0BE458-CEFF-4EF3-B6C8-ADF71B273F7B}" type="presParOf" srcId="{C7A808B7-0898-44D6-BCFD-B7509C563A8A}" destId="{CFD8AAD6-73FD-4FED-99D8-1EBD9145EF1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DCEEF-67E8-4157-9C56-FF013CC253E2}">
      <dsp:nvSpPr>
        <dsp:cNvPr id="0" name=""/>
        <dsp:cNvSpPr/>
      </dsp:nvSpPr>
      <dsp:spPr>
        <a:xfrm>
          <a:off x="2972331" y="-32860"/>
          <a:ext cx="4837218" cy="4837218"/>
        </a:xfrm>
        <a:prstGeom prst="circularArrow">
          <a:avLst>
            <a:gd name="adj1" fmla="val 5544"/>
            <a:gd name="adj2" fmla="val 330680"/>
            <a:gd name="adj3" fmla="val 13734030"/>
            <a:gd name="adj4" fmla="val 1741151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31364-1861-4D2B-BDFC-1B340D0CFAC0}">
      <dsp:nvSpPr>
        <dsp:cNvPr id="0" name=""/>
        <dsp:cNvSpPr/>
      </dsp:nvSpPr>
      <dsp:spPr>
        <a:xfrm>
          <a:off x="4237995" y="135"/>
          <a:ext cx="2305890" cy="1152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PROMPTS USER TO TAKE PICTURES OF CHART ON DIFFERENT TIME FRAMES </a:t>
          </a:r>
          <a:endParaRPr lang="en-US" sz="1400" kern="1200" dirty="0"/>
        </a:p>
      </dsp:txBody>
      <dsp:txXfrm>
        <a:off x="4294277" y="56417"/>
        <a:ext cx="2193326" cy="1040381"/>
      </dsp:txXfrm>
    </dsp:sp>
    <dsp:sp modelId="{444B6C09-76B8-4C27-86D0-2BFC79900E86}">
      <dsp:nvSpPr>
        <dsp:cNvPr id="0" name=""/>
        <dsp:cNvSpPr/>
      </dsp:nvSpPr>
      <dsp:spPr>
        <a:xfrm>
          <a:off x="6199815" y="1425481"/>
          <a:ext cx="2305890" cy="1152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DRAWS KEY SUPPORT, RESISTANCE &amp; TREND LINES</a:t>
          </a:r>
          <a:endParaRPr lang="en-US" sz="1400" kern="1200" dirty="0"/>
        </a:p>
      </dsp:txBody>
      <dsp:txXfrm>
        <a:off x="6256097" y="1481763"/>
        <a:ext cx="2193326" cy="1040381"/>
      </dsp:txXfrm>
    </dsp:sp>
    <dsp:sp modelId="{E92A4897-3089-47A5-955B-1CC042633912}">
      <dsp:nvSpPr>
        <dsp:cNvPr id="0" name=""/>
        <dsp:cNvSpPr/>
      </dsp:nvSpPr>
      <dsp:spPr>
        <a:xfrm>
          <a:off x="5450467" y="3731739"/>
          <a:ext cx="2305890" cy="1152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IDENTIFIES PREVAILING MARKET PSYCHOLOGY USING CANDLE STICK PATTERNS AND CONFLUENCE   </a:t>
          </a:r>
          <a:endParaRPr lang="en-US" sz="1400" kern="1200" dirty="0"/>
        </a:p>
      </dsp:txBody>
      <dsp:txXfrm>
        <a:off x="5506749" y="3788021"/>
        <a:ext cx="2193326" cy="1040381"/>
      </dsp:txXfrm>
    </dsp:sp>
    <dsp:sp modelId="{9C47FCC6-CBF0-452D-8814-A2EE5972FE8C}">
      <dsp:nvSpPr>
        <dsp:cNvPr id="0" name=""/>
        <dsp:cNvSpPr/>
      </dsp:nvSpPr>
      <dsp:spPr>
        <a:xfrm>
          <a:off x="3025524" y="3731739"/>
          <a:ext cx="2305890" cy="1152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INSTRUCTS THE USER ON HIGH PROBABILITY SETUP FOR LONG OR SHORT TRADE</a:t>
          </a:r>
          <a:endParaRPr lang="en-US" sz="1400" kern="1200" dirty="0"/>
        </a:p>
      </dsp:txBody>
      <dsp:txXfrm>
        <a:off x="3081806" y="3788021"/>
        <a:ext cx="2193326" cy="1040381"/>
      </dsp:txXfrm>
    </dsp:sp>
    <dsp:sp modelId="{CFD8AAD6-73FD-4FED-99D8-1EBD9145EF10}">
      <dsp:nvSpPr>
        <dsp:cNvPr id="0" name=""/>
        <dsp:cNvSpPr/>
      </dsp:nvSpPr>
      <dsp:spPr>
        <a:xfrm>
          <a:off x="2276175" y="1425481"/>
          <a:ext cx="2305890" cy="1152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SETS STOP LOSS AND PROFIT TARGET FOR THE USER </a:t>
          </a:r>
          <a:endParaRPr lang="en-US" sz="1400" kern="1200" dirty="0"/>
        </a:p>
      </dsp:txBody>
      <dsp:txXfrm>
        <a:off x="2332457" y="1481763"/>
        <a:ext cx="2193326" cy="104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9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42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64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7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9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00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7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9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2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3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0D5D-E21A-4E2A-B537-972183796DF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6B223-072D-44AC-A028-20ABB0E8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76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binance.com/en/articles/a-beginners-guide-to-understanding-risk-managem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5484" y="-947069"/>
            <a:ext cx="9144000" cy="2387600"/>
          </a:xfrm>
        </p:spPr>
        <p:txBody>
          <a:bodyPr/>
          <a:lstStyle/>
          <a:p>
            <a:r>
              <a:rPr lang="en-US" b="1" dirty="0" smtClean="0"/>
              <a:t>GOD’S EYE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2215" y="1440531"/>
            <a:ext cx="9144000" cy="1655762"/>
          </a:xfrm>
        </p:spPr>
        <p:txBody>
          <a:bodyPr/>
          <a:lstStyle/>
          <a:p>
            <a:r>
              <a:rPr lang="en-US" b="1" dirty="0" smtClean="0"/>
              <a:t>THE RETAIL TRADERS BEST FRIEND </a:t>
            </a:r>
            <a:endParaRPr lang="en-US" b="1" dirty="0"/>
          </a:p>
        </p:txBody>
      </p:sp>
      <p:pic>
        <p:nvPicPr>
          <p:cNvPr id="1026" name="Picture 2" descr="Technical Classroom: How To Use Single Candlestick Chart Pattern For Tra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1" t="1927" r="2595" b="9839"/>
          <a:stretch/>
        </p:blipFill>
        <p:spPr bwMode="auto">
          <a:xfrm>
            <a:off x="2065675" y="2172159"/>
            <a:ext cx="7776155" cy="4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9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APPENDIX (contains chart t/a examples to be automated)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401" y="2097088"/>
            <a:ext cx="4875211" cy="40911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STRENGTH OF THE MOVE : WE NEED TO BE ABLE TO SPOT HIGH MOMENTUM MOVES SIGNALING PRESENCE OF BANKS AND INSTITUTIONS </a:t>
            </a:r>
          </a:p>
          <a:p>
            <a:r>
              <a:rPr lang="en-US" dirty="0" smtClean="0"/>
              <a:t>GOOD PROFIT ZONE: LEEL MUST PROVVIDE GOOD RISK/REWARD RATIO</a:t>
            </a:r>
          </a:p>
          <a:p>
            <a:r>
              <a:rPr lang="en-US" dirty="0" smtClean="0"/>
              <a:t>BIGGER TIME FRAMES: DAILY AND 4 HOUR MUST BE TRACKED AS THEY ARE THE MOST POWERFUL ZONES IN THE MARKET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8507" t="38529" r="19813" b="10147"/>
          <a:stretch/>
        </p:blipFill>
        <p:spPr>
          <a:xfrm>
            <a:off x="950495" y="2097088"/>
            <a:ext cx="5378115" cy="40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SCENARIOS THAT OUR APP MUST BE ABLE TO IDENTIFY AND INTERPRET TO USER 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Bull flag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62" y="3360263"/>
            <a:ext cx="3235213" cy="243093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/>
              <a:t>Bear flag 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Pennant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8" name="Picture 6" descr="bear flag chart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5" y="3360263"/>
            <a:ext cx="3208253" cy="24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ennant chart patte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49" y="3360263"/>
            <a:ext cx="3313894" cy="24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05" y="581109"/>
            <a:ext cx="9905998" cy="1905000"/>
          </a:xfrm>
        </p:spPr>
        <p:txBody>
          <a:bodyPr/>
          <a:lstStyle/>
          <a:p>
            <a:r>
              <a:rPr lang="en-US" b="1" dirty="0" smtClean="0"/>
              <a:t>SCENARIOS PT 2 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177" y="1974417"/>
            <a:ext cx="3196899" cy="685800"/>
          </a:xfrm>
        </p:spPr>
        <p:txBody>
          <a:bodyPr/>
          <a:lstStyle/>
          <a:p>
            <a:r>
              <a:rPr lang="en-US" b="1" dirty="0" smtClean="0"/>
              <a:t>RISING WEDGE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5" y="3128212"/>
            <a:ext cx="3192771" cy="26629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6950" y="1974417"/>
            <a:ext cx="3184385" cy="685800"/>
          </a:xfrm>
        </p:spPr>
        <p:txBody>
          <a:bodyPr/>
          <a:lstStyle/>
          <a:p>
            <a:r>
              <a:rPr lang="en-US" b="1" dirty="0" smtClean="0"/>
              <a:t>FALLING WEDGE 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879736" y="1987687"/>
            <a:ext cx="3194968" cy="685800"/>
          </a:xfrm>
        </p:spPr>
        <p:txBody>
          <a:bodyPr/>
          <a:lstStyle/>
          <a:p>
            <a:r>
              <a:rPr lang="en-US" b="1" dirty="0" smtClean="0"/>
              <a:t>DOUBLE TOP &amp; DOUBLE BOTTOM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84" y="3128212"/>
            <a:ext cx="3476067" cy="2662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36" y="3128212"/>
            <a:ext cx="3422958" cy="26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55" y="522265"/>
            <a:ext cx="9905998" cy="1478570"/>
          </a:xfrm>
        </p:spPr>
        <p:txBody>
          <a:bodyPr/>
          <a:lstStyle/>
          <a:p>
            <a:r>
              <a:rPr lang="en-US" b="1" dirty="0" smtClean="0"/>
              <a:t>ANATOMY OF A CANDLESTICK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397" t="17494" r="32381" b="3151"/>
          <a:stretch/>
        </p:blipFill>
        <p:spPr>
          <a:xfrm>
            <a:off x="525377" y="1756610"/>
            <a:ext cx="5334001" cy="4728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958" t="23801" r="20656" b="36679"/>
          <a:stretch/>
        </p:blipFill>
        <p:spPr>
          <a:xfrm>
            <a:off x="6502310" y="1756609"/>
            <a:ext cx="4439738" cy="4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960" t="32352" r="13124" b="12384"/>
          <a:stretch/>
        </p:blipFill>
        <p:spPr>
          <a:xfrm>
            <a:off x="1251284" y="1748558"/>
            <a:ext cx="8049127" cy="46763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TO REWARD 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ACTION STRATEGY USING SUPPLY AND DEMAND ZONES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62" t="18599" r="12483" b="16147"/>
          <a:stretch/>
        </p:blipFill>
        <p:spPr>
          <a:xfrm>
            <a:off x="6813388" y="1973887"/>
            <a:ext cx="5036131" cy="409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565" t="43422" r="18898" b="3910"/>
          <a:stretch/>
        </p:blipFill>
        <p:spPr>
          <a:xfrm>
            <a:off x="559886" y="1973888"/>
            <a:ext cx="5534526" cy="409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687" y="233507"/>
            <a:ext cx="9905998" cy="1478570"/>
          </a:xfrm>
        </p:spPr>
        <p:txBody>
          <a:bodyPr/>
          <a:lstStyle/>
          <a:p>
            <a:r>
              <a:rPr lang="en-US" b="1" dirty="0" smtClean="0"/>
              <a:t>HIGH PROBABILITY SETUP SCENARIO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554" t="41269" r="21881" b="16644"/>
          <a:stretch/>
        </p:blipFill>
        <p:spPr>
          <a:xfrm>
            <a:off x="864687" y="1454835"/>
            <a:ext cx="7102258" cy="4375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0546" y="739076"/>
            <a:ext cx="30078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STEPS TO BE AUTOMATED FOR TRADING A TRENDING MARKET </a:t>
            </a:r>
          </a:p>
          <a:p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/>
              <a:t>IDENTIFY THE TREND (UPWARD OR DOWNWARD)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/>
              <a:t>IDENTIFY KEY LEVELS</a:t>
            </a:r>
            <a:r>
              <a:rPr lang="en-US" b="1" dirty="0"/>
              <a:t> </a:t>
            </a:r>
            <a:r>
              <a:rPr lang="en-US" b="1" dirty="0" smtClean="0"/>
              <a:t>(SUPPORT,RESISTANCE, 21 MOVING AVERAGES, 50% &amp; 61% FIBONACCI RETRACEMENT)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/>
              <a:t>MARK OUT PIN BAR/ENGULFING BAR/ INSIDE BAR WHEN IT FORMS NEAR KEY LEVELS AND EXECUTE TRADE.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/>
              <a:t>PREDICTIVE BEHAVIOUR OF CHARTS IF THEY BREAK SUPPORT AND RESISTANCE </a:t>
            </a:r>
          </a:p>
        </p:txBody>
      </p:sp>
    </p:spTree>
    <p:extLst>
      <p:ext uri="{BB962C8B-B14F-4D97-AF65-F5344CB8AC3E}">
        <p14:creationId xmlns:p14="http://schemas.microsoft.com/office/powerpoint/2010/main" val="27349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461"/>
            <a:ext cx="9905998" cy="1478570"/>
          </a:xfrm>
        </p:spPr>
        <p:txBody>
          <a:bodyPr/>
          <a:lstStyle/>
          <a:p>
            <a:r>
              <a:rPr lang="en-US" b="1" dirty="0" smtClean="0"/>
              <a:t>Closing remarks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094412" y="529934"/>
            <a:ext cx="4875211" cy="4070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QUESTIONS ?? 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9775" t="19715" r="36924" b="41218"/>
          <a:stretch/>
        </p:blipFill>
        <p:spPr>
          <a:xfrm>
            <a:off x="875132" y="1444335"/>
            <a:ext cx="4999165" cy="4334833"/>
          </a:xfrm>
          <a:prstGeom prst="rect">
            <a:avLst/>
          </a:prstGeom>
        </p:spPr>
      </p:pic>
      <p:pic>
        <p:nvPicPr>
          <p:cNvPr id="5122" name="Picture 2" descr="https://cdn2.slidemodel.com/wp-content/uploads/6479-01-mike-question-marks-templat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3698"/>
          <a:stretch/>
        </p:blipFill>
        <p:spPr bwMode="auto">
          <a:xfrm>
            <a:off x="6306215" y="1444335"/>
            <a:ext cx="5188785" cy="43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ARE CANDLESTICKS &amp; WHY ARE THEY IMPORTANT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Candlesticks are important for trading analysis because they are  considered as a visual representation of what is going on in the market.</a:t>
            </a:r>
          </a:p>
          <a:p>
            <a:r>
              <a:rPr lang="en-US" dirty="0" smtClean="0"/>
              <a:t>Trading </a:t>
            </a:r>
            <a:r>
              <a:rPr lang="en-US" dirty="0"/>
              <a:t>and investing are games of </a:t>
            </a:r>
            <a:r>
              <a:rPr lang="en-US" i="1" u="sng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and </a:t>
            </a:r>
            <a:r>
              <a:rPr lang="en-US" i="1" u="sng" dirty="0">
                <a:solidFill>
                  <a:srgbClr val="FFC000"/>
                </a:solidFill>
                <a:hlinkClick r:id="rId2"/>
              </a:rPr>
              <a:t>risk </a:t>
            </a:r>
            <a:r>
              <a:rPr lang="en-US" i="1" u="sng" dirty="0" smtClean="0">
                <a:solidFill>
                  <a:srgbClr val="FFC000"/>
                </a:solidFill>
                <a:hlinkClick r:id="rId2"/>
              </a:rPr>
              <a:t>management</a:t>
            </a:r>
            <a:r>
              <a:rPr lang="en-US" u="sng" dirty="0" smtClean="0"/>
              <a:t>. </a:t>
            </a:r>
            <a:r>
              <a:rPr lang="en-US" dirty="0" smtClean="0"/>
              <a:t>For this reason, proper interpretation and prediction of the market language is essential to maintaining profitability.</a:t>
            </a:r>
          </a:p>
          <a:p>
            <a:r>
              <a:rPr lang="en-US" dirty="0"/>
              <a:t>An extensive study of candlestick charts and patterns, combined with an analytical mindset and enough practice </a:t>
            </a:r>
            <a:r>
              <a:rPr lang="en-US" dirty="0" smtClean="0"/>
              <a:t>eventually </a:t>
            </a:r>
            <a:r>
              <a:rPr lang="en-US" dirty="0"/>
              <a:t>provide traders with an edge over the </a:t>
            </a:r>
            <a:r>
              <a:rPr lang="en-US" dirty="0" smtClean="0"/>
              <a:t>market.</a:t>
            </a:r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5855"/>
            <a:ext cx="9905998" cy="1478570"/>
          </a:xfrm>
        </p:spPr>
        <p:txBody>
          <a:bodyPr/>
          <a:lstStyle/>
          <a:p>
            <a:r>
              <a:rPr lang="en-US" b="1" dirty="0" smtClean="0"/>
              <a:t>CANDLE STICK PATTERNS</a:t>
            </a:r>
            <a:endParaRPr lang="en-US" b="1" dirty="0"/>
          </a:p>
        </p:txBody>
      </p:sp>
      <p:pic>
        <p:nvPicPr>
          <p:cNvPr id="2050" name="Picture 2" descr="Candlestick cheat she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2" y="1395663"/>
            <a:ext cx="10071279" cy="51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2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6625"/>
            <a:ext cx="10515600" cy="1325563"/>
          </a:xfrm>
        </p:spPr>
        <p:txBody>
          <a:bodyPr/>
          <a:lstStyle/>
          <a:p>
            <a:r>
              <a:rPr lang="en-US" b="1" dirty="0" smtClean="0"/>
              <a:t>THE VISION AND ITS VALUE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030790" cy="46085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To create a user friendly app that aids the growing demographic of retail investors to make consistently profitable trades in the financial markets.</a:t>
            </a:r>
          </a:p>
          <a:p>
            <a:r>
              <a:rPr lang="en-US" dirty="0" smtClean="0"/>
              <a:t>Automates the following processes: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Trend identification using multiple time frames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Marks out key support and resistance lines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Uses visual recognition and predictive algorithms to match any chart to the relevant market psychology (price action signal)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Fills the knowledge gap that causes retail investors to lose a good portion of their hard earned cash and profits on the market.</a:t>
            </a:r>
          </a:p>
          <a:p>
            <a:r>
              <a:rPr lang="en-US" dirty="0" smtClean="0"/>
              <a:t>Gives the trader the insight to identify high probability setups in the market </a:t>
            </a:r>
          </a:p>
          <a:p>
            <a:r>
              <a:rPr lang="en-US" dirty="0" smtClean="0"/>
              <a:t>Provides a 70% success chance of sustained profitability in financial markets.</a:t>
            </a:r>
          </a:p>
          <a:p>
            <a:r>
              <a:rPr lang="en-US" dirty="0" smtClean="0"/>
              <a:t>To convey </a:t>
            </a:r>
            <a:r>
              <a:rPr lang="en-US" dirty="0"/>
              <a:t>and visualize the buying and selling forces that ultimately drive the </a:t>
            </a:r>
            <a:r>
              <a:rPr lang="en-US" dirty="0" smtClean="0"/>
              <a:t>markets to the retail investor.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4768" y="1526994"/>
            <a:ext cx="395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VISION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68716" y="1526993"/>
            <a:ext cx="395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VALUE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66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KEY COMPONENTS TO BE AUTOMATED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08484"/>
            <a:ext cx="9905999" cy="40827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TREND SPOTTING (CHOPPY/TRENDING/RANGING)</a:t>
            </a:r>
          </a:p>
          <a:p>
            <a:r>
              <a:rPr lang="en-US" dirty="0" smtClean="0"/>
              <a:t>DRAWING KEY SUPPORT AND RESISTANCE LEVELS</a:t>
            </a:r>
          </a:p>
          <a:p>
            <a:r>
              <a:rPr lang="en-US" dirty="0" smtClean="0"/>
              <a:t>INTERPRETING THE APPROPRIATE MARKET SENTIMENT FROM CANDLE SIGNALS</a:t>
            </a:r>
          </a:p>
          <a:p>
            <a:r>
              <a:rPr lang="en-US" dirty="0" smtClean="0"/>
              <a:t>SUGGESTING MOST RELEVANT PRICE ACTION STRATEGIES USING FUNDAMENTALS &amp; CONFLUNCE.</a:t>
            </a:r>
          </a:p>
          <a:p>
            <a:r>
              <a:rPr lang="en-US" dirty="0" smtClean="0"/>
              <a:t>MARKING OUT PROFIT TARGET AND EXIT STRATEGY FROM ANY LONG OR SHORT TRADE.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FLOW CHART FOR USER INTERFACE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521993"/>
              </p:ext>
            </p:extLst>
          </p:nvPr>
        </p:nvGraphicFramePr>
        <p:xfrm>
          <a:off x="265529" y="1732548"/>
          <a:ext cx="10781882" cy="4884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7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competitors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STOCK CHART </a:t>
            </a:r>
          </a:p>
          <a:p>
            <a:r>
              <a:rPr lang="en-US" dirty="0" smtClean="0"/>
              <a:t>DATAMELON</a:t>
            </a:r>
          </a:p>
          <a:p>
            <a:r>
              <a:rPr lang="en-US" dirty="0" smtClean="0"/>
              <a:t>INVESTAR</a:t>
            </a:r>
          </a:p>
          <a:p>
            <a:r>
              <a:rPr lang="en-US" dirty="0" smtClean="0"/>
              <a:t>STOCK SPY</a:t>
            </a:r>
          </a:p>
          <a:p>
            <a:r>
              <a:rPr lang="en-US" dirty="0" smtClean="0"/>
              <a:t>EDELWEISS MOBILE TRADER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0550"/>
            <a:ext cx="9905998" cy="1478570"/>
          </a:xfrm>
        </p:spPr>
        <p:txBody>
          <a:bodyPr/>
          <a:lstStyle/>
          <a:p>
            <a:r>
              <a:rPr lang="en-US" b="1" dirty="0" smtClean="0"/>
              <a:t>UNIQUE SELLING POINT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68" y="1540042"/>
            <a:ext cx="10602243" cy="42511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An attractive an easy to use app that helps the user do the following:</a:t>
            </a:r>
          </a:p>
          <a:p>
            <a:pPr marL="0" indent="0">
              <a:buNone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 Performs Technical analysis, trend spotting and price prediction for the user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Calculates how much profit or loss could be accrued from any chart setup.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Instructs the user on where to set stop loss order (Risk and Money management)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Also gives the user a defined profit target based on chart setup (Exit strategy)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Allows the user  forget about his/her trade and be guaranteed profitability.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0" indent="0">
              <a:buNone/>
            </a:pPr>
            <a:r>
              <a:rPr lang="en-US" sz="2600" b="1" dirty="0">
                <a:solidFill>
                  <a:srgbClr val="FFFF00"/>
                </a:solidFill>
              </a:rPr>
              <a:t>Trading is for patient people, who </a:t>
            </a:r>
            <a:r>
              <a:rPr lang="en-US" sz="2600" b="1" dirty="0" smtClean="0">
                <a:solidFill>
                  <a:srgbClr val="FFFF00"/>
                </a:solidFill>
              </a:rPr>
              <a:t>know how to </a:t>
            </a:r>
            <a:r>
              <a:rPr lang="en-US" sz="2600" b="1" dirty="0">
                <a:solidFill>
                  <a:srgbClr val="FFFF00"/>
                </a:solidFill>
              </a:rPr>
              <a:t>manage risk and make trading plans, scenarios, prediction models</a:t>
            </a:r>
            <a:r>
              <a:rPr lang="en-US" b="1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67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2" y="0"/>
            <a:ext cx="9906000" cy="1477961"/>
          </a:xfrm>
        </p:spPr>
        <p:txBody>
          <a:bodyPr/>
          <a:lstStyle/>
          <a:p>
            <a:r>
              <a:rPr lang="en-US" b="1" dirty="0" smtClean="0"/>
              <a:t>WHATS OUR MARKET ??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21" t="19282" r="3855" b="4131"/>
          <a:stretch/>
        </p:blipFill>
        <p:spPr>
          <a:xfrm>
            <a:off x="360948" y="999354"/>
            <a:ext cx="8482263" cy="56087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8063" y="1130968"/>
            <a:ext cx="285148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80%</a:t>
            </a:r>
            <a:r>
              <a:rPr lang="en-US" dirty="0" smtClean="0"/>
              <a:t> of traders are operating at barely break even or at a loss.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55 Million </a:t>
            </a:r>
            <a:r>
              <a:rPr lang="en-US" dirty="0" smtClean="0"/>
              <a:t>active crypto traders exist globally and this number is growing daily.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Our app should also be able to support the already established FOREX, STOCKS &amp; FUTURES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This makes our app marketable and of value to at least </a:t>
            </a:r>
            <a:r>
              <a:rPr lang="en-US" b="1" dirty="0" smtClean="0"/>
              <a:t>250 million retail traders globally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A subscription based model of between $5-10 will indicate a very hefty reward for our efforts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6723</TotalTime>
  <Words>678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Trebuchet MS</vt:lpstr>
      <vt:lpstr>Tw Cen MT</vt:lpstr>
      <vt:lpstr>Wingdings</vt:lpstr>
      <vt:lpstr>Circuit</vt:lpstr>
      <vt:lpstr>GOD’S EYE </vt:lpstr>
      <vt:lpstr>WHAT ARE CANDLESTICKS &amp; WHY ARE THEY IMPORTANT</vt:lpstr>
      <vt:lpstr>CANDLE STICK PATTERNS</vt:lpstr>
      <vt:lpstr>THE VISION AND ITS VALUE </vt:lpstr>
      <vt:lpstr>KEY COMPONENTS TO BE AUTOMATED </vt:lpstr>
      <vt:lpstr>FLOW CHART FOR USER INTERFACE</vt:lpstr>
      <vt:lpstr>competitors</vt:lpstr>
      <vt:lpstr>UNIQUE SELLING POINT </vt:lpstr>
      <vt:lpstr>WHATS OUR MARKET ??</vt:lpstr>
      <vt:lpstr>APPENDIX (contains chart t/a examples to be automated)</vt:lpstr>
      <vt:lpstr>SCENARIOS THAT OUR APP MUST BE ABLE TO IDENTIFY AND INTERPRET TO USER </vt:lpstr>
      <vt:lpstr>SCENARIOS PT 2 </vt:lpstr>
      <vt:lpstr>ANATOMY OF A CANDLESTICK</vt:lpstr>
      <vt:lpstr>RISK TO REWARD setup </vt:lpstr>
      <vt:lpstr>PRICE ACTION STRATEGY USING SUPPLY AND DEMAND ZONES</vt:lpstr>
      <vt:lpstr>HIGH PROBABILITY SETUP SCENARIO </vt:lpstr>
      <vt:lpstr>Closing remarks</vt:lpstr>
    </vt:vector>
  </TitlesOfParts>
  <Company>Ministry of Education, UAE.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CANDLESTICK APP</dc:title>
  <dc:creator>David Ogaba Enyi</dc:creator>
  <cp:lastModifiedBy>David Ogaba Enyi</cp:lastModifiedBy>
  <cp:revision>34</cp:revision>
  <dcterms:created xsi:type="dcterms:W3CDTF">2021-03-04T12:33:54Z</dcterms:created>
  <dcterms:modified xsi:type="dcterms:W3CDTF">2021-03-09T04:37:28Z</dcterms:modified>
</cp:coreProperties>
</file>